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Classic Bold" charset="1" panose="00000800000000000000"/>
      <p:regular r:id="rId18"/>
    </p:embeddedFont>
    <p:embeddedFont>
      <p:font typeface="Brittany" charset="1" panose="00000000000000000000"/>
      <p:regular r:id="rId19"/>
    </p:embeddedFont>
    <p:embeddedFont>
      <p:font typeface="Copperplate Gothic 29 BC Bold" charset="1" panose="020E0604020206020404"/>
      <p:regular r:id="rId20"/>
    </p:embeddedFont>
    <p:embeddedFont>
      <p:font typeface="Canva Sans Bold" charset="1" panose="020B0803030501040103"/>
      <p:regular r:id="rId21"/>
    </p:embeddedFont>
    <p:embeddedFont>
      <p:font typeface="Inter Bold" charset="1" panose="020B0802030000000004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Montserrat Classic" charset="1" panose="00000500000000000000"/>
      <p:regular r:id="rId25"/>
    </p:embeddedFont>
    <p:embeddedFont>
      <p:font typeface="Open Sauce Bold" charset="1" panose="00000800000000000000"/>
      <p:regular r:id="rId26"/>
    </p:embeddedFont>
    <p:embeddedFont>
      <p:font typeface="Open Sauce" charset="1" panose="00000500000000000000"/>
      <p:regular r:id="rId27"/>
    </p:embeddedFont>
    <p:embeddedFont>
      <p:font typeface="Kollektif Bold" charset="1" panose="020B0604020101010102"/>
      <p:regular r:id="rId28"/>
    </p:embeddedFont>
    <p:embeddedFont>
      <p:font typeface="DM Sans Bold" charset="1" panose="00000000000000000000"/>
      <p:regular r:id="rId29"/>
    </p:embeddedFont>
    <p:embeddedFont>
      <p:font typeface="Poppins Bold" charset="1" panose="00000800000000000000"/>
      <p:regular r:id="rId30"/>
    </p:embeddedFont>
    <p:embeddedFont>
      <p:font typeface="Poppins" charset="1" panose="00000500000000000000"/>
      <p:regular r:id="rId31"/>
    </p:embeddedFont>
    <p:embeddedFont>
      <p:font typeface="Poppins Medium" charset="1" panose="00000600000000000000"/>
      <p:regular r:id="rId32"/>
    </p:embeddedFont>
    <p:embeddedFont>
      <p:font typeface="Lato Bold" charset="1" panose="020F0502020204030203"/>
      <p:regular r:id="rId33"/>
    </p:embeddedFont>
    <p:embeddedFont>
      <p:font typeface="League Spartan" charset="1" panose="00000800000000000000"/>
      <p:regular r:id="rId34"/>
    </p:embeddedFont>
    <p:embeddedFont>
      <p:font typeface="Futura" charset="1" panose="020B0502020204020303"/>
      <p:regular r:id="rId35"/>
    </p:embeddedFont>
    <p:embeddedFont>
      <p:font typeface="Futura Ultra-Bold" charset="1" panose="020B0802020204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33.jpe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7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4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1553" y="606790"/>
            <a:ext cx="1472192" cy="1701062"/>
          </a:xfrm>
          <a:custGeom>
            <a:avLst/>
            <a:gdLst/>
            <a:ahLst/>
            <a:cxnLst/>
            <a:rect r="r" b="b" t="t" l="l"/>
            <a:pathLst>
              <a:path h="1701062" w="1472192">
                <a:moveTo>
                  <a:pt x="0" y="0"/>
                </a:moveTo>
                <a:lnTo>
                  <a:pt x="1472191" y="0"/>
                </a:lnTo>
                <a:lnTo>
                  <a:pt x="1472191" y="1701061"/>
                </a:lnTo>
                <a:lnTo>
                  <a:pt x="0" y="170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011786">
            <a:off x="9160412" y="-438475"/>
            <a:ext cx="10623716" cy="8814252"/>
          </a:xfrm>
          <a:custGeom>
            <a:avLst/>
            <a:gdLst/>
            <a:ahLst/>
            <a:cxnLst/>
            <a:rect r="r" b="b" t="t" l="l"/>
            <a:pathLst>
              <a:path h="8814252" w="10623716">
                <a:moveTo>
                  <a:pt x="10623715" y="0"/>
                </a:moveTo>
                <a:lnTo>
                  <a:pt x="0" y="0"/>
                </a:lnTo>
                <a:lnTo>
                  <a:pt x="0" y="8814252"/>
                </a:lnTo>
                <a:lnTo>
                  <a:pt x="10623715" y="8814252"/>
                </a:lnTo>
                <a:lnTo>
                  <a:pt x="10623715" y="0"/>
                </a:lnTo>
                <a:close/>
              </a:path>
            </a:pathLst>
          </a:custGeom>
          <a:blipFill>
            <a:blip r:embed="rId4"/>
            <a:stretch>
              <a:fillRect l="-101071" t="0" r="-27623" b="-1749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154616"/>
            <a:ext cx="10133311" cy="98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9"/>
              </a:lnSpc>
            </a:pPr>
            <a:r>
              <a:rPr lang="en-US" b="true" sz="7469" spc="137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INCIDENT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3337" y="4154616"/>
            <a:ext cx="8206638" cy="287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9"/>
              </a:lnSpc>
            </a:pPr>
            <a:r>
              <a:rPr lang="en-US" b="true" sz="7469" spc="1374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INCIDENT ANALYSIS AND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4423" y="2769073"/>
            <a:ext cx="5799209" cy="12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5"/>
              </a:lnSpc>
            </a:pPr>
            <a:r>
              <a:rPr lang="en-US" sz="8945">
                <a:solidFill>
                  <a:srgbClr val="FDFBFB"/>
                </a:solidFill>
                <a:latin typeface="Brittany"/>
                <a:ea typeface="Brittany"/>
                <a:cs typeface="Brittany"/>
                <a:sym typeface="Brittany"/>
              </a:rPr>
              <a:t>Aircraft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0830" y="7027953"/>
            <a:ext cx="6093638" cy="5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  <a:spcBef>
                <a:spcPct val="0"/>
              </a:spcBef>
            </a:pPr>
            <a:r>
              <a:rPr lang="en-US" sz="3352" spc="740">
                <a:solidFill>
                  <a:srgbClr val="939090"/>
                </a:solidFill>
                <a:latin typeface="Copperplate Gothic 29 BC Bold"/>
                <a:ea typeface="Copperplate Gothic 29 BC Bold"/>
                <a:cs typeface="Copperplate Gothic 29 BC Bold"/>
                <a:sym typeface="Copperplate Gothic 29 BC Bold"/>
              </a:rPr>
              <a:t>RECOMMENDATIONS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468135" y="7200900"/>
            <a:ext cx="4580582" cy="4527875"/>
            <a:chOff x="0" y="0"/>
            <a:chExt cx="6107443" cy="6037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09094" y="0"/>
              <a:ext cx="5798349" cy="5486400"/>
            </a:xfrm>
            <a:custGeom>
              <a:avLst/>
              <a:gdLst/>
              <a:ahLst/>
              <a:cxnLst/>
              <a:rect r="r" b="b" t="t" l="l"/>
              <a:pathLst>
                <a:path h="5486400" w="5798349">
                  <a:moveTo>
                    <a:pt x="0" y="0"/>
                  </a:moveTo>
                  <a:lnTo>
                    <a:pt x="5798349" y="0"/>
                  </a:lnTo>
                  <a:lnTo>
                    <a:pt x="579834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399093"/>
              <a:ext cx="5798349" cy="4638073"/>
            </a:xfrm>
            <a:custGeom>
              <a:avLst/>
              <a:gdLst/>
              <a:ahLst/>
              <a:cxnLst/>
              <a:rect r="r" b="b" t="t" l="l"/>
              <a:pathLst>
                <a:path h="4638073" w="5798349">
                  <a:moveTo>
                    <a:pt x="0" y="0"/>
                  </a:moveTo>
                  <a:lnTo>
                    <a:pt x="5798349" y="0"/>
                  </a:lnTo>
                  <a:lnTo>
                    <a:pt x="5798349" y="4638073"/>
                  </a:lnTo>
                  <a:lnTo>
                    <a:pt x="0" y="4638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1829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46139" y="7452103"/>
            <a:ext cx="7683020" cy="159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7"/>
              </a:lnSpc>
            </a:pPr>
            <a:r>
              <a:rPr lang="en-US" sz="4562" b="true">
                <a:solidFill>
                  <a:srgbClr val="E7EEF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Data-Driven Approach to Safer Fleet Management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20" y="952500"/>
            <a:ext cx="5408769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b="true" sz="362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HOW DOES WEATHER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7649" y="1746540"/>
            <a:ext cx="6544963" cy="30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05E2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AFFECT AIRCRAFT SAFETY, AND WHAT CAN BE DONE TO MITIGATE THIS?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20" y="1599596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671810" y="1081600"/>
            <a:ext cx="6094969" cy="3428377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68530" r="0" b="-6853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671810" y="5408135"/>
            <a:ext cx="6094969" cy="3428377"/>
            <a:chOff x="0" y="0"/>
            <a:chExt cx="112890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339" r="0" b="-933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10500" y="0"/>
            <a:ext cx="1984664" cy="10287000"/>
            <a:chOff x="0" y="0"/>
            <a:chExt cx="52271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271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2710">
                  <a:moveTo>
                    <a:pt x="0" y="0"/>
                  </a:moveTo>
                  <a:lnTo>
                    <a:pt x="522710" y="0"/>
                  </a:lnTo>
                  <a:lnTo>
                    <a:pt x="5227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E3A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2271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7649" y="8507397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20" y="4969905"/>
            <a:ext cx="6102325" cy="242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553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eather plays a crucial role in incident severity, especially under IMC conditions.</a:t>
            </a:r>
          </a:p>
          <a:p>
            <a:pPr algn="l">
              <a:lnSpc>
                <a:spcPts val="2448"/>
              </a:lnSpc>
            </a:pPr>
          </a:p>
          <a:p>
            <a:pPr algn="l" marL="377553" indent="-188776" lvl="1">
              <a:lnSpc>
                <a:spcPts val="2448"/>
              </a:lnSpc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Recommendation: Enhance pilot training for adverse weather conditions, upgrade fleet avionics for better navigation, and adopt strict flight delay protocols during poor weather to mitigate risks.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4E78A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05620" y="1717193"/>
            <a:ext cx="8955742" cy="6671387"/>
          </a:xfrm>
          <a:custGeom>
            <a:avLst/>
            <a:gdLst/>
            <a:ahLst/>
            <a:cxnLst/>
            <a:rect r="r" b="b" t="t" l="l"/>
            <a:pathLst>
              <a:path h="6671387" w="8955742">
                <a:moveTo>
                  <a:pt x="0" y="0"/>
                </a:moveTo>
                <a:lnTo>
                  <a:pt x="8955742" y="0"/>
                </a:lnTo>
                <a:lnTo>
                  <a:pt x="8955742" y="6671388"/>
                </a:lnTo>
                <a:lnTo>
                  <a:pt x="0" y="667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130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6609283" cy="4109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steps should be taken to reduce the risks associated with certain models and engines?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88359"/>
            <a:ext cx="7217569" cy="375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0140" indent="-220070" lvl="1">
              <a:lnSpc>
                <a:spcPts val="3057"/>
              </a:lnSpc>
              <a:buFont typeface="Arial"/>
              <a:buChar char="•"/>
            </a:pPr>
            <a:r>
              <a:rPr lang="en-US" sz="2038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Regular Maintenance: Prioritize maintenance and safety upgrades for older or incident-prone models.</a:t>
            </a:r>
          </a:p>
          <a:p>
            <a:pPr algn="l" marL="440140" indent="-220070" lvl="1">
              <a:lnSpc>
                <a:spcPts val="3057"/>
              </a:lnSpc>
              <a:buFont typeface="Arial"/>
              <a:buChar char="•"/>
            </a:pPr>
            <a:r>
              <a:rPr lang="en-US" sz="2038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Pilot Training: Provide additional training for models frequently involved in incidents.</a:t>
            </a:r>
          </a:p>
          <a:p>
            <a:pPr algn="l" marL="440140" indent="-220070" lvl="1">
              <a:lnSpc>
                <a:spcPts val="3057"/>
              </a:lnSpc>
              <a:buFont typeface="Arial"/>
              <a:buChar char="•"/>
            </a:pPr>
            <a:r>
              <a:rPr lang="en-US" sz="2038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Upgrade Fleet: Retire or upgrade older aircraft models and replace high-risk engine types with safer alternatives.</a:t>
            </a:r>
          </a:p>
          <a:p>
            <a:pPr algn="l" marL="440140" indent="-220070" lvl="1">
              <a:lnSpc>
                <a:spcPts val="3057"/>
              </a:lnSpc>
              <a:buFont typeface="Arial"/>
              <a:buChar char="•"/>
            </a:pPr>
            <a:r>
              <a:rPr lang="en-US" sz="2038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Diversify Fleet: Avoid relying too heavily on one model or engine type to reduce operational risks.</a:t>
            </a:r>
          </a:p>
          <a:p>
            <a:pPr algn="l" marL="0" indent="0" lvl="0">
              <a:lnSpc>
                <a:spcPts val="305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54531"/>
            <a:ext cx="18288000" cy="5132469"/>
            <a:chOff x="0" y="0"/>
            <a:chExt cx="24384000" cy="68432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6" cy="6843313"/>
            </a:xfrm>
            <a:custGeom>
              <a:avLst/>
              <a:gdLst/>
              <a:ahLst/>
              <a:cxnLst/>
              <a:rect r="r" b="b" t="t" l="l"/>
              <a:pathLst>
                <a:path h="6843313" w="24384006">
                  <a:moveTo>
                    <a:pt x="0" y="0"/>
                  </a:moveTo>
                  <a:lnTo>
                    <a:pt x="24384006" y="0"/>
                  </a:lnTo>
                  <a:lnTo>
                    <a:pt x="24384006" y="6843313"/>
                  </a:lnTo>
                  <a:lnTo>
                    <a:pt x="0" y="6843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0E0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610197"/>
            <a:ext cx="8236043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981797"/>
            <a:ext cx="8236043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YOU</a:t>
            </a:r>
          </a:p>
        </p:txBody>
      </p:sp>
      <p:grpSp>
        <p:nvGrpSpPr>
          <p:cNvPr name="Group 6" id="6"/>
          <p:cNvGrpSpPr/>
          <p:nvPr/>
        </p:nvGrpSpPr>
        <p:grpSpPr>
          <a:xfrm rot="-2699999">
            <a:off x="9860567" y="-2818322"/>
            <a:ext cx="4565743" cy="7536262"/>
            <a:chOff x="0" y="0"/>
            <a:chExt cx="4163738" cy="68727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3695" cy="6872732"/>
            </a:xfrm>
            <a:custGeom>
              <a:avLst/>
              <a:gdLst/>
              <a:ahLst/>
              <a:cxnLst/>
              <a:rect r="r" b="b" t="t" l="l"/>
              <a:pathLst>
                <a:path h="6872732" w="4163695">
                  <a:moveTo>
                    <a:pt x="4163695" y="6872732"/>
                  </a:moveTo>
                  <a:cubicBezTo>
                    <a:pt x="3960622" y="6872732"/>
                    <a:pt x="3960622" y="6872732"/>
                    <a:pt x="3960622" y="6872732"/>
                  </a:cubicBezTo>
                  <a:cubicBezTo>
                    <a:pt x="3960622" y="4746879"/>
                    <a:pt x="2234184" y="3014345"/>
                    <a:pt x="107950" y="3014345"/>
                  </a:cubicBezTo>
                  <a:cubicBezTo>
                    <a:pt x="6350" y="3014345"/>
                    <a:pt x="6350" y="3014345"/>
                    <a:pt x="6350" y="30143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3073" y="0"/>
                    <a:pt x="203073" y="0"/>
                    <a:pt x="203073" y="0"/>
                  </a:cubicBezTo>
                  <a:cubicBezTo>
                    <a:pt x="209423" y="2817622"/>
                    <a:pt x="209423" y="2817622"/>
                    <a:pt x="209423" y="2817622"/>
                  </a:cubicBezTo>
                  <a:cubicBezTo>
                    <a:pt x="2399157" y="2868422"/>
                    <a:pt x="4163695" y="4670679"/>
                    <a:pt x="4163695" y="6872732"/>
                  </a:cubicBezTo>
                  <a:close/>
                </a:path>
              </a:pathLst>
            </a:custGeom>
            <a:solidFill>
              <a:srgbClr val="150E0B"/>
            </a:solidFill>
          </p:spPr>
        </p:sp>
      </p:grpSp>
      <p:grpSp>
        <p:nvGrpSpPr>
          <p:cNvPr name="Group 8" id="8"/>
          <p:cNvGrpSpPr/>
          <p:nvPr/>
        </p:nvGrpSpPr>
        <p:grpSpPr>
          <a:xfrm rot="-2699999">
            <a:off x="12094709" y="5591409"/>
            <a:ext cx="4580404" cy="7504006"/>
            <a:chOff x="0" y="0"/>
            <a:chExt cx="4177108" cy="68432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77157" cy="6843268"/>
            </a:xfrm>
            <a:custGeom>
              <a:avLst/>
              <a:gdLst/>
              <a:ahLst/>
              <a:cxnLst/>
              <a:rect r="r" b="b" t="t" l="l"/>
              <a:pathLst>
                <a:path h="6843268" w="4177157">
                  <a:moveTo>
                    <a:pt x="3973957" y="6843268"/>
                  </a:moveTo>
                  <a:cubicBezTo>
                    <a:pt x="3961257" y="4062730"/>
                    <a:pt x="3961257" y="4062730"/>
                    <a:pt x="3961257" y="4062730"/>
                  </a:cubicBezTo>
                  <a:cubicBezTo>
                    <a:pt x="1771142" y="4005707"/>
                    <a:pt x="0" y="2209165"/>
                    <a:pt x="0" y="0"/>
                  </a:cubicBezTo>
                  <a:cubicBezTo>
                    <a:pt x="203200" y="0"/>
                    <a:pt x="203200" y="0"/>
                    <a:pt x="203200" y="0"/>
                  </a:cubicBezTo>
                  <a:cubicBezTo>
                    <a:pt x="203200" y="2126615"/>
                    <a:pt x="1936242" y="3859657"/>
                    <a:pt x="4062857" y="3859657"/>
                  </a:cubicBezTo>
                  <a:cubicBezTo>
                    <a:pt x="4164457" y="3859657"/>
                    <a:pt x="4164457" y="3859657"/>
                    <a:pt x="4164457" y="3859657"/>
                  </a:cubicBezTo>
                  <a:cubicBezTo>
                    <a:pt x="4177157" y="6836918"/>
                    <a:pt x="4177157" y="6836918"/>
                    <a:pt x="4177157" y="6836918"/>
                  </a:cubicBezTo>
                  <a:lnTo>
                    <a:pt x="3973957" y="68432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746131" y="1635611"/>
            <a:ext cx="7019788" cy="7015778"/>
            <a:chOff x="0" y="0"/>
            <a:chExt cx="9359718" cy="93543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59773" cy="9354312"/>
            </a:xfrm>
            <a:custGeom>
              <a:avLst/>
              <a:gdLst/>
              <a:ahLst/>
              <a:cxnLst/>
              <a:rect r="r" b="b" t="t" l="l"/>
              <a:pathLst>
                <a:path h="9354312" w="9359773">
                  <a:moveTo>
                    <a:pt x="0" y="4677156"/>
                  </a:moveTo>
                  <a:cubicBezTo>
                    <a:pt x="0" y="2094103"/>
                    <a:pt x="2095246" y="0"/>
                    <a:pt x="4679823" y="0"/>
                  </a:cubicBezTo>
                  <a:cubicBezTo>
                    <a:pt x="7264400" y="0"/>
                    <a:pt x="9359773" y="2094103"/>
                    <a:pt x="9359773" y="4677156"/>
                  </a:cubicBezTo>
                  <a:cubicBezTo>
                    <a:pt x="9359773" y="7260209"/>
                    <a:pt x="7264527" y="9354312"/>
                    <a:pt x="4679823" y="9354312"/>
                  </a:cubicBezTo>
                  <a:cubicBezTo>
                    <a:pt x="2095119" y="9354312"/>
                    <a:pt x="0" y="7260336"/>
                    <a:pt x="0" y="46771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7429" y="1873554"/>
            <a:ext cx="6537191" cy="6539891"/>
            <a:chOff x="0" y="0"/>
            <a:chExt cx="6476924" cy="647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77000" cy="6479540"/>
            </a:xfrm>
            <a:custGeom>
              <a:avLst/>
              <a:gdLst/>
              <a:ahLst/>
              <a:cxnLst/>
              <a:rect r="r" b="b" t="t" l="l"/>
              <a:pathLst>
                <a:path h="6479540" w="6477000">
                  <a:moveTo>
                    <a:pt x="0" y="3239770"/>
                  </a:moveTo>
                  <a:cubicBezTo>
                    <a:pt x="0" y="1450467"/>
                    <a:pt x="1449959" y="0"/>
                    <a:pt x="3238500" y="0"/>
                  </a:cubicBezTo>
                  <a:cubicBezTo>
                    <a:pt x="5027041" y="0"/>
                    <a:pt x="6477000" y="1450467"/>
                    <a:pt x="6477000" y="3239770"/>
                  </a:cubicBezTo>
                  <a:cubicBezTo>
                    <a:pt x="6477000" y="5029073"/>
                    <a:pt x="5027041" y="6479540"/>
                    <a:pt x="3238500" y="6479540"/>
                  </a:cubicBezTo>
                  <a:cubicBezTo>
                    <a:pt x="1449959" y="6479540"/>
                    <a:pt x="0" y="5029073"/>
                    <a:pt x="0" y="3239770"/>
                  </a:cubicBezTo>
                  <a:close/>
                </a:path>
              </a:pathLst>
            </a:custGeom>
            <a:blipFill>
              <a:blip r:embed="rId2"/>
              <a:stretch>
                <a:fillRect l="-50039" t="0" r="-50039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97525" cy="5143500"/>
            <a:chOff x="0" y="0"/>
            <a:chExt cx="24396700" cy="6858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8904" r="0" b="28904"/>
            <a:stretch>
              <a:fillRect/>
            </a:stretch>
          </p:blipFill>
          <p:spPr>
            <a:xfrm flipH="false" flipV="false">
              <a:off x="0" y="0"/>
              <a:ext cx="24396700" cy="6858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65720" y="511053"/>
            <a:ext cx="925960" cy="771525"/>
          </a:xfrm>
          <a:custGeom>
            <a:avLst/>
            <a:gdLst/>
            <a:ahLst/>
            <a:cxnLst/>
            <a:rect r="r" b="b" t="t" l="l"/>
            <a:pathLst>
              <a:path h="771525" w="925960">
                <a:moveTo>
                  <a:pt x="0" y="0"/>
                </a:moveTo>
                <a:lnTo>
                  <a:pt x="925960" y="0"/>
                </a:lnTo>
                <a:lnTo>
                  <a:pt x="925960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617069"/>
            <a:ext cx="5626390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23465D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05610" y="6416197"/>
            <a:ext cx="9390308" cy="226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37" indent="-23746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This project focuses on analyzing aircraft incidents across various models, engine types, weather conditions, and construction types (amateur vs. professional).</a:t>
            </a:r>
          </a:p>
          <a:p>
            <a:pPr algn="l" marL="474937" indent="-23746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The objective is to provide data-driven recommendations to improve fleet safety, operational decisions, and risk management.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378513" y="5750419"/>
            <a:ext cx="3471427" cy="50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9"/>
              </a:lnSpc>
              <a:spcBef>
                <a:spcPct val="0"/>
              </a:spcBef>
            </a:pPr>
            <a:r>
              <a:rPr lang="en-US" b="true" sz="3013">
                <a:solidFill>
                  <a:srgbClr val="1716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CBA57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8004960" cy="10287000"/>
            <a:chOff x="0" y="0"/>
            <a:chExt cx="10673280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45705" t="0" r="2351" b="0"/>
            <a:stretch>
              <a:fillRect/>
            </a:stretch>
          </p:blipFill>
          <p:spPr>
            <a:xfrm flipH="false" flipV="false">
              <a:off x="0" y="0"/>
              <a:ext cx="10673280" cy="137160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706298" y="896815"/>
            <a:ext cx="644804" cy="642459"/>
          </a:xfrm>
          <a:custGeom>
            <a:avLst/>
            <a:gdLst/>
            <a:ahLst/>
            <a:cxnLst/>
            <a:rect r="r" b="b" t="t" l="l"/>
            <a:pathLst>
              <a:path h="642459" w="644804">
                <a:moveTo>
                  <a:pt x="0" y="0"/>
                </a:moveTo>
                <a:lnTo>
                  <a:pt x="644804" y="0"/>
                </a:lnTo>
                <a:lnTo>
                  <a:pt x="644804" y="642460"/>
                </a:lnTo>
                <a:lnTo>
                  <a:pt x="0" y="64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54153" y="1380408"/>
            <a:ext cx="8430156" cy="24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2"/>
              </a:lnSpc>
              <a:spcBef>
                <a:spcPct val="0"/>
              </a:spcBef>
            </a:pPr>
            <a:r>
              <a:rPr lang="en-US" b="true" sz="4587">
                <a:solidFill>
                  <a:srgbClr val="364B66"/>
                </a:solidFill>
                <a:latin typeface="Inter Bold"/>
                <a:ea typeface="Inter Bold"/>
                <a:cs typeface="Inter Bold"/>
                <a:sym typeface="Inter Bold"/>
              </a:rPr>
              <a:t>WHICH AIRCRAFT MODELS SHOULD BE AVOIDED BASED ON SAFETY RECORDS?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4153" y="4825843"/>
            <a:ext cx="8430156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Cessna 152, Cessna 172, and Boeing 737 have the highest number of incidents and fatal outcomes across multiple countries.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These models are frequently involved in accidents, suggesting the need for caution when selecting them for fleet operations.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Recommendation: Conduct a detailed risk assessment before acquiring these models and evaluate other options with better safety records.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654153" y="4180122"/>
            <a:ext cx="6802762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1716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Models to Avoid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17208" y="3692839"/>
            <a:ext cx="4842092" cy="6594161"/>
            <a:chOff x="0" y="0"/>
            <a:chExt cx="1766408" cy="24055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6408" cy="2405568"/>
            </a:xfrm>
            <a:custGeom>
              <a:avLst/>
              <a:gdLst/>
              <a:ahLst/>
              <a:cxnLst/>
              <a:rect r="r" b="b" t="t" l="l"/>
              <a:pathLst>
                <a:path h="2405568" w="1766408">
                  <a:moveTo>
                    <a:pt x="0" y="0"/>
                  </a:moveTo>
                  <a:lnTo>
                    <a:pt x="1766408" y="0"/>
                  </a:lnTo>
                  <a:lnTo>
                    <a:pt x="1766408" y="2405568"/>
                  </a:lnTo>
                  <a:lnTo>
                    <a:pt x="0" y="2405568"/>
                  </a:lnTo>
                  <a:close/>
                </a:path>
              </a:pathLst>
            </a:custGeom>
            <a:solidFill>
              <a:srgbClr val="1E243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29140" y="1846419"/>
            <a:ext cx="5316251" cy="7842935"/>
            <a:chOff x="0" y="0"/>
            <a:chExt cx="7088335" cy="1045724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8041" t="0" r="46797" b="0"/>
            <a:stretch>
              <a:fillRect/>
            </a:stretch>
          </p:blipFill>
          <p:spPr>
            <a:xfrm flipH="false" flipV="false">
              <a:off x="0" y="0"/>
              <a:ext cx="7088335" cy="10457246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858600" y="858690"/>
            <a:ext cx="603838" cy="340020"/>
          </a:xfrm>
          <a:custGeom>
            <a:avLst/>
            <a:gdLst/>
            <a:ahLst/>
            <a:cxnLst/>
            <a:rect r="r" b="b" t="t" l="l"/>
            <a:pathLst>
              <a:path h="340020" w="603838">
                <a:moveTo>
                  <a:pt x="0" y="0"/>
                </a:moveTo>
                <a:lnTo>
                  <a:pt x="603838" y="0"/>
                </a:lnTo>
                <a:lnTo>
                  <a:pt x="603838" y="340020"/>
                </a:lnTo>
                <a:lnTo>
                  <a:pt x="0" y="340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155983">
            <a:off x="-2384013" y="7631954"/>
            <a:ext cx="3218773" cy="4114800"/>
          </a:xfrm>
          <a:custGeom>
            <a:avLst/>
            <a:gdLst/>
            <a:ahLst/>
            <a:cxnLst/>
            <a:rect r="r" b="b" t="t" l="l"/>
            <a:pathLst>
              <a:path h="4114800" w="3218773">
                <a:moveTo>
                  <a:pt x="0" y="0"/>
                </a:moveTo>
                <a:lnTo>
                  <a:pt x="3218773" y="0"/>
                </a:lnTo>
                <a:lnTo>
                  <a:pt x="32187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62438" y="2453164"/>
            <a:ext cx="9087287" cy="5380671"/>
            <a:chOff x="0" y="0"/>
            <a:chExt cx="12116382" cy="717422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12116382" cy="2038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04"/>
                </a:lnSpc>
                <a:spcBef>
                  <a:spcPct val="0"/>
                </a:spcBef>
              </a:pPr>
              <a:r>
                <a:rPr lang="en-US" b="true" sz="2931">
                  <a:solidFill>
                    <a:srgbClr val="1E243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WHICH AIRCRAFT MODELS ARE RECOMMENDED FOR PURCHASE BASED ON LOWER FATALITY RATES?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937931"/>
              <a:ext cx="12116382" cy="4236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4" indent="-280667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171616"/>
                  </a:solidFill>
                  <a:latin typeface="Open Sans"/>
                  <a:ea typeface="Open Sans"/>
                  <a:cs typeface="Open Sans"/>
                  <a:sym typeface="Open Sans"/>
                </a:rPr>
                <a:t>Cessna C208B and Cessna C207 models have lower fatality rates and fewer incidents.</a:t>
              </a:r>
            </a:p>
            <a:p>
              <a:pPr algn="l" marL="561334" indent="-280667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171616"/>
                  </a:solidFill>
                  <a:latin typeface="Open Sans"/>
                  <a:ea typeface="Open Sans"/>
                  <a:cs typeface="Open Sans"/>
                  <a:sym typeface="Open Sans"/>
                </a:rPr>
                <a:t>These models offer a reliable and safer option for fleet operations, particularly for high-frequency use.</a:t>
              </a:r>
            </a:p>
            <a:p>
              <a:pPr algn="l" marL="561334" indent="-280667" lvl="1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>
                  <a:solidFill>
                    <a:srgbClr val="171616"/>
                  </a:solidFill>
                  <a:latin typeface="Open Sans"/>
                  <a:ea typeface="Open Sans"/>
                  <a:cs typeface="Open Sans"/>
                  <a:sym typeface="Open Sans"/>
                </a:rPr>
                <a:t>Recommendation: Prioritize these models for acquisition due to their proven safety records.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06573"/>
              <a:ext cx="9442414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17161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Recommended Models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4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3916" y="924791"/>
            <a:ext cx="7526457" cy="8437418"/>
            <a:chOff x="0" y="0"/>
            <a:chExt cx="10035276" cy="1124989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093" r="55501" b="280"/>
            <a:stretch>
              <a:fillRect/>
            </a:stretch>
          </p:blipFill>
          <p:spPr>
            <a:xfrm flipH="false" flipV="false">
              <a:off x="0" y="0"/>
              <a:ext cx="10035276" cy="1124989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2238636"/>
            <a:ext cx="6566961" cy="89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9"/>
              </a:lnSpc>
            </a:pPr>
            <a:r>
              <a:rPr lang="en-US" b="true" sz="677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ENGINE TYPES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85493"/>
            <a:ext cx="635414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Which engine types are the safest in terms of fatality rates?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2919602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9"/>
              </a:lnSpc>
            </a:pPr>
            <a:r>
              <a:rPr lang="en-US" sz="9999">
                <a:solidFill>
                  <a:srgbClr val="939090"/>
                </a:solidFill>
                <a:latin typeface="Brittany"/>
                <a:ea typeface="Brittany"/>
                <a:cs typeface="Brittany"/>
                <a:sym typeface="Brittany"/>
              </a:rPr>
              <a:t>Safer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20567"/>
            <a:ext cx="6976462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Turbo Prop and Turbo Shaft engines show lower fatality rates compared to Reciprocating engines.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Reciprocating engines have the highest number of fatal incidents but are the most commonly used.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Recommendation: Prioritize Turbo Prop and Turbo Shaft engines for commercial and high-risk operations. Limit the use of reciprocating engines unless additional safety measures are in place.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874" y="-276396"/>
            <a:ext cx="9377874" cy="10839793"/>
            <a:chOff x="0" y="0"/>
            <a:chExt cx="2469893" cy="2854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9893" cy="2854925"/>
            </a:xfrm>
            <a:custGeom>
              <a:avLst/>
              <a:gdLst/>
              <a:ahLst/>
              <a:cxnLst/>
              <a:rect r="r" b="b" t="t" l="l"/>
              <a:pathLst>
                <a:path h="2854925" w="2469893">
                  <a:moveTo>
                    <a:pt x="0" y="0"/>
                  </a:moveTo>
                  <a:lnTo>
                    <a:pt x="2469893" y="0"/>
                  </a:lnTo>
                  <a:lnTo>
                    <a:pt x="24698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9893" cy="2893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96902" y="2242838"/>
            <a:ext cx="9956767" cy="5801324"/>
          </a:xfrm>
          <a:custGeom>
            <a:avLst/>
            <a:gdLst/>
            <a:ahLst/>
            <a:cxnLst/>
            <a:rect r="r" b="b" t="t" l="l"/>
            <a:pathLst>
              <a:path h="5801324" w="9956767">
                <a:moveTo>
                  <a:pt x="0" y="0"/>
                </a:moveTo>
                <a:lnTo>
                  <a:pt x="9956768" y="0"/>
                </a:lnTo>
                <a:lnTo>
                  <a:pt x="9956768" y="5801324"/>
                </a:lnTo>
                <a:lnTo>
                  <a:pt x="0" y="5801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0150" y="2986849"/>
            <a:ext cx="5669840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Incidents in Instrument Meteorological Conditions (IMC) have higher fatality rates compared to Visual Meteorological Conditions (VMC).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Recommendation: Invest in advanced avionics like Enhanced Ground Proximity Warning Systems (EGPWS) and Terrain Awareness Warning Systems (TAWS) for safer navigation in poor weather.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Train pilots for challenging weather scenarios and enforce stricter flight delay protocols during adverse weather conditions.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44708" y="1960670"/>
            <a:ext cx="5325282" cy="4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857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MANAGING WEATHER RISKS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0725" y="7614221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5330" y="9542436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1631566" y="4612762"/>
            <a:ext cx="4290313" cy="319259"/>
          </a:xfrm>
          <a:custGeom>
            <a:avLst/>
            <a:gdLst/>
            <a:ahLst/>
            <a:cxnLst/>
            <a:rect r="r" b="b" t="t" l="l"/>
            <a:pathLst>
              <a:path h="319259" w="4290313">
                <a:moveTo>
                  <a:pt x="0" y="0"/>
                </a:moveTo>
                <a:lnTo>
                  <a:pt x="4290313" y="0"/>
                </a:lnTo>
                <a:lnTo>
                  <a:pt x="4290313" y="319259"/>
                </a:lnTo>
                <a:lnTo>
                  <a:pt x="0" y="319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42355" y="2923523"/>
            <a:ext cx="4462905" cy="1745120"/>
            <a:chOff x="0" y="0"/>
            <a:chExt cx="1234628" cy="4827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55511" y="0"/>
                  </a:moveTo>
                  <a:lnTo>
                    <a:pt x="1179116" y="0"/>
                  </a:lnTo>
                  <a:cubicBezTo>
                    <a:pt x="1193839" y="0"/>
                    <a:pt x="1207958" y="5848"/>
                    <a:pt x="1218369" y="16259"/>
                  </a:cubicBezTo>
                  <a:cubicBezTo>
                    <a:pt x="1228779" y="26669"/>
                    <a:pt x="1234628" y="40789"/>
                    <a:pt x="1234628" y="55511"/>
                  </a:cubicBezTo>
                  <a:lnTo>
                    <a:pt x="1234628" y="427263"/>
                  </a:lnTo>
                  <a:cubicBezTo>
                    <a:pt x="1234628" y="441985"/>
                    <a:pt x="1228779" y="456105"/>
                    <a:pt x="1218369" y="466515"/>
                  </a:cubicBezTo>
                  <a:cubicBezTo>
                    <a:pt x="1207958" y="476925"/>
                    <a:pt x="1193839" y="482774"/>
                    <a:pt x="1179116" y="482774"/>
                  </a:cubicBezTo>
                  <a:lnTo>
                    <a:pt x="55511" y="482774"/>
                  </a:lnTo>
                  <a:cubicBezTo>
                    <a:pt x="40789" y="482774"/>
                    <a:pt x="26669" y="476925"/>
                    <a:pt x="16259" y="466515"/>
                  </a:cubicBezTo>
                  <a:cubicBezTo>
                    <a:pt x="5848" y="456105"/>
                    <a:pt x="0" y="441985"/>
                    <a:pt x="0" y="427263"/>
                  </a:cubicBezTo>
                  <a:lnTo>
                    <a:pt x="0" y="55511"/>
                  </a:lnTo>
                  <a:cubicBezTo>
                    <a:pt x="0" y="40789"/>
                    <a:pt x="5848" y="26669"/>
                    <a:pt x="16259" y="16259"/>
                  </a:cubicBezTo>
                  <a:cubicBezTo>
                    <a:pt x="26669" y="5848"/>
                    <a:pt x="40789" y="0"/>
                    <a:pt x="55511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302403"/>
            <a:ext cx="1027310" cy="1026043"/>
            <a:chOff x="0" y="0"/>
            <a:chExt cx="323431" cy="3230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1631566" y="6700942"/>
            <a:ext cx="4290313" cy="319259"/>
          </a:xfrm>
          <a:custGeom>
            <a:avLst/>
            <a:gdLst/>
            <a:ahLst/>
            <a:cxnLst/>
            <a:rect r="r" b="b" t="t" l="l"/>
            <a:pathLst>
              <a:path h="319259" w="4290313">
                <a:moveTo>
                  <a:pt x="0" y="0"/>
                </a:moveTo>
                <a:lnTo>
                  <a:pt x="4290313" y="0"/>
                </a:lnTo>
                <a:lnTo>
                  <a:pt x="4290313" y="319259"/>
                </a:lnTo>
                <a:lnTo>
                  <a:pt x="0" y="319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42355" y="5011703"/>
            <a:ext cx="4462905" cy="1745120"/>
            <a:chOff x="0" y="0"/>
            <a:chExt cx="1234628" cy="4827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55511" y="0"/>
                  </a:moveTo>
                  <a:lnTo>
                    <a:pt x="1179116" y="0"/>
                  </a:lnTo>
                  <a:cubicBezTo>
                    <a:pt x="1193839" y="0"/>
                    <a:pt x="1207958" y="5848"/>
                    <a:pt x="1218369" y="16259"/>
                  </a:cubicBezTo>
                  <a:cubicBezTo>
                    <a:pt x="1228779" y="26669"/>
                    <a:pt x="1234628" y="40789"/>
                    <a:pt x="1234628" y="55511"/>
                  </a:cubicBezTo>
                  <a:lnTo>
                    <a:pt x="1234628" y="427263"/>
                  </a:lnTo>
                  <a:cubicBezTo>
                    <a:pt x="1234628" y="441985"/>
                    <a:pt x="1228779" y="456105"/>
                    <a:pt x="1218369" y="466515"/>
                  </a:cubicBezTo>
                  <a:cubicBezTo>
                    <a:pt x="1207958" y="476925"/>
                    <a:pt x="1193839" y="482774"/>
                    <a:pt x="1179116" y="482774"/>
                  </a:cubicBezTo>
                  <a:lnTo>
                    <a:pt x="55511" y="482774"/>
                  </a:lnTo>
                  <a:cubicBezTo>
                    <a:pt x="40789" y="482774"/>
                    <a:pt x="26669" y="476925"/>
                    <a:pt x="16259" y="466515"/>
                  </a:cubicBezTo>
                  <a:cubicBezTo>
                    <a:pt x="5848" y="456105"/>
                    <a:pt x="0" y="441985"/>
                    <a:pt x="0" y="427263"/>
                  </a:cubicBezTo>
                  <a:lnTo>
                    <a:pt x="0" y="55511"/>
                  </a:lnTo>
                  <a:cubicBezTo>
                    <a:pt x="0" y="40789"/>
                    <a:pt x="5848" y="26669"/>
                    <a:pt x="16259" y="16259"/>
                  </a:cubicBezTo>
                  <a:cubicBezTo>
                    <a:pt x="26669" y="5848"/>
                    <a:pt x="40789" y="0"/>
                    <a:pt x="55511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5390582"/>
            <a:ext cx="1027310" cy="1026043"/>
            <a:chOff x="0" y="0"/>
            <a:chExt cx="323431" cy="3230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10800000">
            <a:off x="9028187" y="8598825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542355" y="7235342"/>
            <a:ext cx="4462905" cy="1745120"/>
            <a:chOff x="0" y="0"/>
            <a:chExt cx="1234628" cy="4827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55511" y="0"/>
                  </a:moveTo>
                  <a:lnTo>
                    <a:pt x="1179116" y="0"/>
                  </a:lnTo>
                  <a:cubicBezTo>
                    <a:pt x="1193839" y="0"/>
                    <a:pt x="1207958" y="5848"/>
                    <a:pt x="1218369" y="16259"/>
                  </a:cubicBezTo>
                  <a:cubicBezTo>
                    <a:pt x="1228779" y="26669"/>
                    <a:pt x="1234628" y="40789"/>
                    <a:pt x="1234628" y="55511"/>
                  </a:cubicBezTo>
                  <a:lnTo>
                    <a:pt x="1234628" y="427263"/>
                  </a:lnTo>
                  <a:cubicBezTo>
                    <a:pt x="1234628" y="441985"/>
                    <a:pt x="1228779" y="456105"/>
                    <a:pt x="1218369" y="466515"/>
                  </a:cubicBezTo>
                  <a:cubicBezTo>
                    <a:pt x="1207958" y="476925"/>
                    <a:pt x="1193839" y="482774"/>
                    <a:pt x="1179116" y="482774"/>
                  </a:cubicBezTo>
                  <a:lnTo>
                    <a:pt x="55511" y="482774"/>
                  </a:lnTo>
                  <a:cubicBezTo>
                    <a:pt x="40789" y="482774"/>
                    <a:pt x="26669" y="476925"/>
                    <a:pt x="16259" y="466515"/>
                  </a:cubicBezTo>
                  <a:cubicBezTo>
                    <a:pt x="5848" y="456105"/>
                    <a:pt x="0" y="441985"/>
                    <a:pt x="0" y="427263"/>
                  </a:cubicBezTo>
                  <a:lnTo>
                    <a:pt x="0" y="55511"/>
                  </a:lnTo>
                  <a:cubicBezTo>
                    <a:pt x="0" y="40789"/>
                    <a:pt x="5848" y="26669"/>
                    <a:pt x="16259" y="16259"/>
                  </a:cubicBezTo>
                  <a:cubicBezTo>
                    <a:pt x="26669" y="5848"/>
                    <a:pt x="40789" y="0"/>
                    <a:pt x="55511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8700" y="7614221"/>
            <a:ext cx="1027310" cy="1026043"/>
            <a:chOff x="0" y="0"/>
            <a:chExt cx="323431" cy="3230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-154717" y="9258300"/>
            <a:ext cx="1183417" cy="118341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044246" y="5621879"/>
            <a:ext cx="909208" cy="524768"/>
          </a:xfrm>
          <a:custGeom>
            <a:avLst/>
            <a:gdLst/>
            <a:ahLst/>
            <a:cxnLst/>
            <a:rect r="r" b="b" t="t" l="l"/>
            <a:pathLst>
              <a:path h="524768" w="909208">
                <a:moveTo>
                  <a:pt x="0" y="0"/>
                </a:moveTo>
                <a:lnTo>
                  <a:pt x="909208" y="0"/>
                </a:lnTo>
                <a:lnTo>
                  <a:pt x="909208" y="524768"/>
                </a:lnTo>
                <a:lnTo>
                  <a:pt x="0" y="524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206692" y="1194465"/>
            <a:ext cx="10563769" cy="130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9"/>
              </a:lnSpc>
              <a:spcBef>
                <a:spcPct val="0"/>
              </a:spcBef>
            </a:pPr>
            <a:r>
              <a:rPr lang="en-US" b="true" sz="3763" spc="-75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are the risks associated with amateur-built aircraft, and should they be used?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97336" y="3396742"/>
            <a:ext cx="3499383" cy="75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49"/>
              </a:lnSpc>
              <a:spcBef>
                <a:spcPct val="0"/>
              </a:spcBef>
            </a:pPr>
            <a:r>
              <a:rPr lang="en-US" sz="160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Amateur-built aircraft have a higher fatality rate (8.29%) compared to professionally-built aircraft (5.67%).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97336" y="5451315"/>
            <a:ext cx="3499383" cy="126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160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They are involved in fewer incidents overall, but when accidents occur, they are often more severe.</a:t>
            </a:r>
          </a:p>
          <a:p>
            <a:pPr algn="l" marL="0" indent="0" lvl="0">
              <a:lnSpc>
                <a:spcPts val="2049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2097336" y="7694295"/>
            <a:ext cx="3499383" cy="101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49"/>
              </a:lnSpc>
              <a:spcBef>
                <a:spcPct val="0"/>
              </a:spcBef>
            </a:pPr>
            <a:r>
              <a:rPr lang="en-US" sz="160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Limit the use of amateur-built aircraft for commercial operations and prioritize professional models for safety and reliability.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044246" y="3533699"/>
            <a:ext cx="909208" cy="524768"/>
          </a:xfrm>
          <a:custGeom>
            <a:avLst/>
            <a:gdLst/>
            <a:ahLst/>
            <a:cxnLst/>
            <a:rect r="r" b="b" t="t" l="l"/>
            <a:pathLst>
              <a:path h="524768" w="909208">
                <a:moveTo>
                  <a:pt x="0" y="0"/>
                </a:moveTo>
                <a:lnTo>
                  <a:pt x="909208" y="0"/>
                </a:lnTo>
                <a:lnTo>
                  <a:pt x="909208" y="524768"/>
                </a:lnTo>
                <a:lnTo>
                  <a:pt x="0" y="524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87751" y="7820301"/>
            <a:ext cx="909208" cy="524768"/>
          </a:xfrm>
          <a:custGeom>
            <a:avLst/>
            <a:gdLst/>
            <a:ahLst/>
            <a:cxnLst/>
            <a:rect r="r" b="b" t="t" l="l"/>
            <a:pathLst>
              <a:path h="524768" w="909208">
                <a:moveTo>
                  <a:pt x="0" y="0"/>
                </a:moveTo>
                <a:lnTo>
                  <a:pt x="909208" y="0"/>
                </a:lnTo>
                <a:lnTo>
                  <a:pt x="909208" y="524768"/>
                </a:lnTo>
                <a:lnTo>
                  <a:pt x="0" y="524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5129" y="1570058"/>
            <a:ext cx="6584918" cy="29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2"/>
              </a:lnSpc>
            </a:pPr>
            <a:r>
              <a:rPr lang="en-US" sz="3870" b="true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HOW DO REGIONAL TRENDS IN AIRCRAFT INCIDENTS INFLUENCE FLEET DECISIONS?</a:t>
            </a:r>
          </a:p>
          <a:p>
            <a:pPr algn="l">
              <a:lnSpc>
                <a:spcPts val="3832"/>
              </a:lnSpc>
            </a:pPr>
          </a:p>
          <a:p>
            <a:pPr algn="l">
              <a:lnSpc>
                <a:spcPts val="3832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16779354" y="-3323851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092031" y="-2963542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7450501" y="-2612228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7836769" y="-2308948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8276445" y="-182225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485129" y="3752257"/>
            <a:ext cx="67139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545454"/>
                </a:solidFill>
                <a:latin typeface="DM Sans Bold"/>
                <a:ea typeface="DM Sans Bold"/>
                <a:cs typeface="DM Sans Bold"/>
                <a:sym typeface="DM Sans Bold"/>
              </a:rPr>
              <a:t>Regional Aircraft Incident Trends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5129" y="4327525"/>
            <a:ext cx="5669840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United States, Brazil, and Canada show high incident counts for certain models like Cessna 152, Piper PA-28, and Boeing 737.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Recommendation: Tailor fleet decisions based on regional safety trends and the performance of aircraft models in specific operating environments. Avoid models that have a poor safety track record in your target region.</a:t>
            </a:r>
          </a:p>
          <a:p>
            <a:pPr algn="just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69495" y="3208030"/>
            <a:ext cx="23919297" cy="9785167"/>
          </a:xfrm>
          <a:custGeom>
            <a:avLst/>
            <a:gdLst/>
            <a:ahLst/>
            <a:cxnLst/>
            <a:rect r="r" b="b" t="t" l="l"/>
            <a:pathLst>
              <a:path h="9785167" w="23919297">
                <a:moveTo>
                  <a:pt x="0" y="0"/>
                </a:moveTo>
                <a:lnTo>
                  <a:pt x="23919296" y="0"/>
                </a:lnTo>
                <a:lnTo>
                  <a:pt x="23919296" y="9785166"/>
                </a:lnTo>
                <a:lnTo>
                  <a:pt x="0" y="978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15213" y="5414789"/>
            <a:ext cx="9472787" cy="4872211"/>
            <a:chOff x="0" y="0"/>
            <a:chExt cx="1467583" cy="754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7583" cy="754833"/>
            </a:xfrm>
            <a:custGeom>
              <a:avLst/>
              <a:gdLst/>
              <a:ahLst/>
              <a:cxnLst/>
              <a:rect r="r" b="b" t="t" l="l"/>
              <a:pathLst>
                <a:path h="754833" w="1467583">
                  <a:moveTo>
                    <a:pt x="0" y="0"/>
                  </a:moveTo>
                  <a:lnTo>
                    <a:pt x="1467583" y="0"/>
                  </a:lnTo>
                  <a:lnTo>
                    <a:pt x="1467583" y="754833"/>
                  </a:lnTo>
                  <a:lnTo>
                    <a:pt x="0" y="754833"/>
                  </a:lnTo>
                  <a:close/>
                </a:path>
              </a:pathLst>
            </a:custGeom>
            <a:blipFill>
              <a:blip r:embed="rId4"/>
              <a:stretch>
                <a:fillRect l="0" t="-79616" r="0" b="-796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5414789"/>
            <a:ext cx="8815213" cy="4872211"/>
            <a:chOff x="0" y="0"/>
            <a:chExt cx="1365707" cy="7548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5707" cy="754833"/>
            </a:xfrm>
            <a:custGeom>
              <a:avLst/>
              <a:gdLst/>
              <a:ahLst/>
              <a:cxnLst/>
              <a:rect r="r" b="b" t="t" l="l"/>
              <a:pathLst>
                <a:path h="754833" w="1365707">
                  <a:moveTo>
                    <a:pt x="0" y="0"/>
                  </a:moveTo>
                  <a:lnTo>
                    <a:pt x="1365707" y="0"/>
                  </a:lnTo>
                  <a:lnTo>
                    <a:pt x="1365707" y="754833"/>
                  </a:lnTo>
                  <a:lnTo>
                    <a:pt x="0" y="754833"/>
                  </a:lnTo>
                  <a:close/>
                </a:path>
              </a:pathLst>
            </a:custGeom>
            <a:blipFill>
              <a:blip r:embed="rId5"/>
              <a:stretch>
                <a:fillRect l="0" t="-22371" r="0" b="-2237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718185"/>
            <a:ext cx="12707654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Maintenance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88465" y="8748395"/>
            <a:ext cx="597083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AF8EA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84665"/>
            <a:ext cx="12522906" cy="149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How can predictive maintenance schedules reduce incident risks?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86717"/>
            <a:ext cx="7162800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analyzing incident trends over time, maintenance schedules can be adapted to prevent mechanical failures and mitigate risks.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3198505"/>
            <a:ext cx="8444087" cy="25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Recommendation: Implement predictive maintenance schedules, particularly for older aircraft or models with higher incident counts. Anticipating periods of higher risk can reduce the chance of accidents.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DAGRxIuqoO8</dc:identifier>
  <dcterms:modified xsi:type="dcterms:W3CDTF">2011-08-01T06:04:30Z</dcterms:modified>
  <cp:revision>1</cp:revision>
  <dc:title>Online</dc:title>
</cp:coreProperties>
</file>